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EBA8-5E8D-459E-9E4D-04CA619D5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64BAF-51F5-4EEA-8706-B6FA0DC6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3DF85-CB7D-4E9D-AB36-85FC3FB8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85F9-37A0-4749-95BB-195D0F15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57698-8BB0-4214-8ADA-761F78AD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351E-0526-48F3-8018-A593299B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1E471-075E-4033-9603-A2AEBEE83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B8430-7C8E-407E-B918-F572909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1EA-04EE-4EA5-9303-0945FD13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D6B3F-955D-4CE6-8476-B07A0167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874AD-5137-492E-8DCB-B1D8EE60D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AAF51-F261-4294-867A-213DF5B8F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E774-508E-4772-8927-DA4526AE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34ABF-17F2-46ED-BE1B-D65B5819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239FB-4F21-44C7-BC85-340A658F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6176" y="1142999"/>
            <a:ext cx="3402755" cy="281043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7892-3C34-424B-959E-6B066F507F10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EE3C-BCD0-41B4-B277-1BDAFD64A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B541-AA8C-47FF-8EC7-FE6C1BC0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A3B4-4475-4BFC-9195-BDD8BBCB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A2AF-7CC7-4C7C-9FD7-5D3ACA10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6979E-D7EC-4FD4-B4E4-70F0DA80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BC0D0-C0CB-4515-814C-228DC8A7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5117-181C-4592-BBE3-3050F731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8BD1B-02BB-4D3C-AB8F-2F11479B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4871A-FB96-4A75-A42E-D6F76A0B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740B-8F82-4189-AEAF-F9D467F5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B3CBD-7ECD-497B-96F8-2907A9B7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1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4626-6B32-4D3A-9132-5215501D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AFC4-0706-4532-A9A4-548DC78E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3D82E-FA85-44E3-B3AE-8BA55586D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C3192-924E-4198-ACD3-3A3F523F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36AAA-6336-4191-B896-0904A3AF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BD04-5B7A-409E-A1D7-EB733488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8860-DFFA-4392-B7B6-2DE665B4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8EF7-FFCE-4AE1-AB6C-EB38B790C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75927-08FB-4FDE-B35D-C97C83B6A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6A2C5-5665-4577-840A-BC2F1C888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11EF7-7187-427A-813F-FDE6B6A92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39055-11E5-47DA-AE97-B9756D03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42CDB-51F2-4A81-A6F6-2F36E022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0417E2-4901-4D2C-AC0A-6DFB486A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7AA9-E857-4A29-91FE-5C4CA9F9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AA7EE-6DB7-405C-B921-178E0E87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AB9DA-5A6C-40F0-88D1-D4C92998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6B5D1-58E0-4109-BF33-FC1B7A1B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59289-16B5-4C8C-A110-77B6A98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07B15-8B73-4C4F-853B-C38BFD27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EBEA4-9D52-4BBD-A1C8-861200A5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EB49-C303-4B7D-97DA-7F460326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B6E8-5BFF-472B-8C2C-400B4333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51B29-13E4-4B1A-8208-A39BEAE65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57963-38DF-4A80-BDEF-F26AC1F4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A8C58-AB2C-42C5-AFC6-6794E4F1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C9B33-7C5C-49A4-9560-05B9F42D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CC6B-18B1-48C9-A12F-64355569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D332E-AD3F-461A-86AC-20A8B7399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320FD-57C3-4A43-ADFC-7B8BF77EC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B893-D270-490B-96C7-33C81155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6F790-B382-426F-B1CC-D9523DC0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287EC-980C-4C61-8F57-236E07B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CD374-0315-4841-9A0B-2785895C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B7DED-77D2-40F5-AF16-4D2C2DB2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4D13F-6B5C-473F-B8E6-A38105A3E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E73C-0BE0-4310-99A8-3B2019BA7421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0C7A-A59A-4253-BC90-0B70889A4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FA67-86E9-45E2-BE4D-385397F2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B1CE-BAF7-4C58-B7BD-6EA686A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businessnewsdaily.com/4437-social-network-executives-use.html" TargetMode="External"/><Relationship Id="rId2" Type="http://schemas.openxmlformats.org/officeDocument/2006/relationships/hyperlink" Target="https://hbr.org/2013/12/the-eight-archetypes-of-leadershi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8875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panose="020B0503030101060003" pitchFamily="34" charset="0"/>
              </a:rPr>
              <a:t>  Kim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729" y="3966882"/>
            <a:ext cx="3416203" cy="6049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  “Quote summarizing their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main motivation.”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181" y="4651878"/>
            <a:ext cx="13693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AGE</a:t>
            </a:r>
          </a:p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OCCUPATION</a:t>
            </a:r>
          </a:p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STATUS</a:t>
            </a:r>
          </a:p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GENDER</a:t>
            </a:r>
          </a:p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LOCATION</a:t>
            </a:r>
          </a:p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TIER</a:t>
            </a:r>
          </a:p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ARCHETYPE</a:t>
            </a:r>
          </a:p>
          <a:p>
            <a:pPr algn="r"/>
            <a:r>
              <a:rPr lang="en-US" sz="1400" b="1" dirty="0">
                <a:solidFill>
                  <a:srgbClr val="00B0F0"/>
                </a:solidFill>
                <a:latin typeface="Raleway" panose="020B0503030101060003" pitchFamily="34" charset="0"/>
              </a:rPr>
              <a:t>INCOME</a:t>
            </a:r>
          </a:p>
          <a:p>
            <a:pPr algn="r"/>
            <a:endParaRPr lang="en-US" sz="1400" b="1" dirty="0">
              <a:solidFill>
                <a:srgbClr val="00B0F0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4982" y="1142813"/>
            <a:ext cx="4182035" cy="1815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B0F0"/>
                </a:solidFill>
                <a:latin typeface="Raleway" panose="020B0503030101060003" pitchFamily="34" charset="0"/>
              </a:rPr>
              <a:t>Bio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Kim is an HR manager at an organization that caters to a specific group of social and business professionals. He wants to develop a team that works well together, and that delivers on the group’s key objectives: member acquisition, retention, analytics, and future business development.  For Kim, life-work-balance is paramount because he loves visiting LEGO land with his kinds on the weekend, and para-sailing with his wife on holidays.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8528" y="4651878"/>
            <a:ext cx="2161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42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HR Manager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Married, 2 Children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Skews Male or Female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Newport Beach, CA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2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  <a:hlinkClick r:id="rId2"/>
              </a:rPr>
              <a:t>The Builder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$45 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0853" y="3002541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Raleway" panose="020B0503030101060003" pitchFamily="34" charset="0"/>
              </a:rPr>
              <a:t>Personality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04982" y="3637728"/>
            <a:ext cx="4182035" cy="169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650" y="3397241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Extrovert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91815" y="3381161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Introvert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9909" y="3648598"/>
            <a:ext cx="428715" cy="162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4982" y="4082396"/>
            <a:ext cx="4182035" cy="169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650" y="3841909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Sensing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0668" y="3825829"/>
            <a:ext cx="7457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Intuition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17590" y="4093266"/>
            <a:ext cx="428715" cy="162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04982" y="4542743"/>
            <a:ext cx="4182035" cy="169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3650" y="4315703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Thinking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75170" y="4299623"/>
            <a:ext cx="6912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Feeling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8505" y="4540166"/>
            <a:ext cx="428715" cy="162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4982" y="5001907"/>
            <a:ext cx="4182035" cy="169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3650" y="4774867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Judging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66781" y="4758787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Perceiving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19495" y="5012777"/>
            <a:ext cx="428715" cy="162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67164" y="103523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" panose="020B0503030101060003" pitchFamily="34" charset="0"/>
              </a:rPr>
              <a:t>Goals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67164" y="1350303"/>
            <a:ext cx="3583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Keeping in touch with group members that is engaging long-term (maintaining contact info)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Managing his team efficiently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Analytics &amp; data about his team and network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67164" y="226097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" panose="020B0503030101060003" pitchFamily="34" charset="0"/>
              </a:rPr>
              <a:t>Frustrations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67164" y="2589492"/>
            <a:ext cx="3493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Maintaining contacts of members who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Creating synergies between different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Understanding group member behaviors, preferences, demographics, etc.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79273" y="345194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" panose="020B0503030101060003" pitchFamily="34" charset="0"/>
              </a:rPr>
              <a:t>Motivations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558642" y="3852056"/>
            <a:ext cx="3401761" cy="261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Retention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558643" y="4113236"/>
            <a:ext cx="2806940" cy="27031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Networking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558642" y="4383546"/>
            <a:ext cx="3401761" cy="261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Convenience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558643" y="4644725"/>
            <a:ext cx="2466071" cy="274393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Opportunity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558641" y="4915036"/>
            <a:ext cx="3401761" cy="261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Ease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10853" y="530678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Raleway" panose="020B0503030101060003" pitchFamily="34" charset="0"/>
              </a:rPr>
              <a:t>Brands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67164" y="5287485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" panose="020B0503030101060003" pitchFamily="34" charset="0"/>
              </a:rPr>
              <a:t>Technology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85" y="5794025"/>
            <a:ext cx="1021988" cy="7156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64" y="5499424"/>
            <a:ext cx="1731962" cy="24940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558641" y="5881366"/>
            <a:ext cx="3401761" cy="1828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79559" y="5639819"/>
            <a:ext cx="1779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Social Media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60225" y="5881366"/>
            <a:ext cx="2426022" cy="1851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548015" y="6338612"/>
            <a:ext cx="3401761" cy="1828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68933" y="6097065"/>
            <a:ext cx="1779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Desktop / Laptop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563046" y="6338612"/>
            <a:ext cx="3137990" cy="1828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 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b="942"/>
          <a:stretch>
            <a:fillRect/>
          </a:stretch>
        </p:blipFill>
        <p:spPr>
          <a:xfrm>
            <a:off x="322262" y="1143000"/>
            <a:ext cx="3416669" cy="2823882"/>
          </a:xfr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" y="6563215"/>
            <a:ext cx="1349134" cy="213021"/>
          </a:xfrm>
          <a:prstGeom prst="rect">
            <a:avLst/>
          </a:prstGeom>
        </p:spPr>
      </p:pic>
      <p:sp>
        <p:nvSpPr>
          <p:cNvPr id="62" name="TextBox 61"/>
          <p:cNvSpPr txBox="1">
            <a:spLocks/>
          </p:cNvSpPr>
          <p:nvPr/>
        </p:nvSpPr>
        <p:spPr>
          <a:xfrm>
            <a:off x="11701036" y="6597240"/>
            <a:ext cx="3491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B4E87C0-BC69-4091-8922-6C915B81BFED}" type="slidenum">
              <a:rPr lang="en-US" sz="1200" b="1" spc="300" smtClean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  <a:ea typeface="Raleway" panose="020B0003030101060003" pitchFamily="2" charset="0"/>
              </a:rPr>
              <a:t>1</a:t>
            </a:fld>
            <a:endParaRPr lang="en-US" sz="1200" b="1" spc="3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  <a:ea typeface="Raleway" panose="020B0003030101060003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369540" y="6593754"/>
            <a:ext cx="24135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spc="3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PERSONAS |</a:t>
            </a:r>
            <a:endParaRPr lang="en-US" sz="1050" spc="3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5" name="Picture 6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12" y="5794025"/>
            <a:ext cx="627665" cy="62766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2" y="5916224"/>
            <a:ext cx="892990" cy="5054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15" y="5846572"/>
            <a:ext cx="644330" cy="6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461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</Words>
  <Application>Microsoft Office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Marika Brose</dc:creator>
  <cp:lastModifiedBy>Marika Brose</cp:lastModifiedBy>
  <cp:revision>1</cp:revision>
  <dcterms:created xsi:type="dcterms:W3CDTF">2018-08-17T19:16:54Z</dcterms:created>
  <dcterms:modified xsi:type="dcterms:W3CDTF">2018-08-17T19:19:20Z</dcterms:modified>
</cp:coreProperties>
</file>