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695F2-5701-45C8-B2E0-76308C1F7EEF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EB7D4-CB76-4894-817E-2D0E7837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6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AB13F-3F78-4E8F-BF44-844D11895D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80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2C57B-B4AA-4259-B1C0-B2788DA4E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F49C67-2B8D-4587-9828-E2B30DA0C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2AC7-4775-465A-9373-3CEEE7FAA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C9FE5-CBF0-41B7-BEAA-A6FC38F42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39FE6-D0DE-44D2-9347-4F371F53A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4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1A90C-5840-4840-A4F7-727B95EB6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C55CD-8164-4C8C-B081-069672CCD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0F24C-3E1B-4819-A941-0A1C54A8B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270EC-65B9-4455-BC3A-030CFB5DA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16634-BA21-44AB-895F-5ED81DFAB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0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8E30C9-254A-4631-9E21-CD3025269A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5C8A54-9813-45EC-8677-540085AB0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4D0C3-D321-49C3-8481-27397827C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6A2B2-A089-4CCE-8E06-777BB553B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9B7AE-66B2-48DC-9382-C57F0321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45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79DB-576E-4CE0-958E-739BB0E1999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5965-3A6C-4E07-B8BC-4FBE5D5D5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2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A9663-797C-45C7-801A-363EF3D51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19821-3D72-47C0-B6FF-B81B7EB6A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5EE75-708B-4E7C-A577-5745F85A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70FE8-38A9-480F-8AA0-E6B7CB1E2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99FE-45C5-4D1E-91DB-F28A3DDBA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2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E4857-CAD1-45A9-86F9-E78D7541E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ACD95-4B7D-46F5-B72A-5995BEEED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F4B60-A97D-464B-A00E-66F9126B4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69487-16A9-4FD0-9472-E3F7D1133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1AB15-ED2B-4F97-84CD-4B665B37D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2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CBE1D-1421-4ACD-B669-B0F7B8898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E9B8E-C836-4105-9624-BC325DF55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564EED-969D-466D-8B50-ACA623A94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DEB31-B001-44A3-B49C-21B651BBE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D0682A-349A-4B85-B543-FE31AB9A9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7B70A-96CD-4448-8488-3E2E0D006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1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A2D98-B8BF-4BCB-8158-6483871CA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233B4-24CB-4E4E-A433-AD4612D89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23C382-0D25-4557-99AE-5E371CE74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CFB9C2-C92D-4E13-A63D-AD02352697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8167E3-1068-4B4E-AB33-4D5F56D857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9987D9-F92E-4316-87D3-779E84117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630D67-857A-4098-9B3F-FC8487E90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C4B0C9-23F6-4D5F-9EFD-ADF64CC78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A9DD9-12AE-4C1A-8D93-54430A6C8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E01071-669E-46E4-8DA2-96603F10E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B9B4FC-A50E-4580-A0AE-1C3B2E73A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7B377-3ACB-467C-AF4B-A4A6A7023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0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7ACDAF-EEDA-44F2-AFDD-94C52E4AE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1D5F3-0937-4664-AABF-CC50F37BD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EF023-93AC-46C6-8BDC-8B485897C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0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7A929-0C4E-455A-A22E-B08945123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DFF29-AAFD-4D60-8C7C-3005BC36A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B1FB0D-DBCE-4D58-9EB6-B090AC56F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0174D-3074-4F66-A4A0-8AACD9952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0C870-73EE-4245-AEB1-B87D9770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C91DB2-5D53-44C4-8782-D8E307C3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0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D64F6-D38B-4F83-9097-2B9C503B9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2DBF59-CCDA-4589-8785-7D1252F465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D2906-1E2D-4A9A-B4E8-8FDF64E20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49383-3F75-4035-A81B-6CF8F0CDB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54CC3-7220-4FDF-A904-684DFC150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23305-68DD-4EC8-AE5C-63F750C28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1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1198FB-EC7A-4354-A4B8-22B3B7CAA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B59D8-6244-4132-A28A-7987A66E1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FBD61-FD04-47D3-8D80-05A8DF0E5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8F4A2-B074-465C-85D4-129666FEB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05CF4-7D01-47B6-A183-BC2383355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5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91048585-1031-44EA-BB93-3031EE95B756}"/>
              </a:ext>
            </a:extLst>
          </p:cNvPr>
          <p:cNvSpPr/>
          <p:nvPr/>
        </p:nvSpPr>
        <p:spPr>
          <a:xfrm>
            <a:off x="601706" y="1596319"/>
            <a:ext cx="2215669" cy="15789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062626" y="3281571"/>
            <a:ext cx="3595333" cy="3056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920621" y="1600827"/>
            <a:ext cx="6978291" cy="1578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0" name="Rectangle 29"/>
          <p:cNvSpPr/>
          <p:nvPr/>
        </p:nvSpPr>
        <p:spPr>
          <a:xfrm>
            <a:off x="4338051" y="3289704"/>
            <a:ext cx="3595333" cy="3057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1706" y="3289785"/>
            <a:ext cx="3595333" cy="30534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9" name="Rectangle 8"/>
          <p:cNvSpPr/>
          <p:nvPr/>
        </p:nvSpPr>
        <p:spPr>
          <a:xfrm>
            <a:off x="3062299" y="1709893"/>
            <a:ext cx="11347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latin typeface="Raleway" panose="020B0503030101060003" pitchFamily="34" charset="0"/>
              </a:rPr>
              <a:t>Launched:	   </a:t>
            </a:r>
          </a:p>
          <a:p>
            <a:pPr algn="just"/>
            <a:r>
              <a:rPr lang="en-US" sz="1200" b="1" dirty="0">
                <a:latin typeface="Raleway" panose="020B0503030101060003" pitchFamily="34" charset="0"/>
              </a:rPr>
              <a:t>Description:	</a:t>
            </a:r>
          </a:p>
          <a:p>
            <a:pPr algn="just"/>
            <a:endParaRPr lang="en-US" sz="1200" b="1" dirty="0">
              <a:latin typeface="Raleway" panose="020B0503030101060003" pitchFamily="34" charset="0"/>
            </a:endParaRPr>
          </a:p>
          <a:p>
            <a:pPr algn="just"/>
            <a:r>
              <a:rPr lang="en-US" sz="1200" b="1" dirty="0">
                <a:latin typeface="Raleway" panose="020B0503030101060003" pitchFamily="34" charset="0"/>
              </a:rPr>
              <a:t>Clients:</a:t>
            </a:r>
          </a:p>
          <a:p>
            <a:pPr algn="just"/>
            <a:r>
              <a:rPr lang="en-US" sz="1200" b="1" dirty="0">
                <a:latin typeface="Raleway" panose="020B0503030101060003" pitchFamily="34" charset="0"/>
              </a:rPr>
              <a:t>Leadership:</a:t>
            </a:r>
          </a:p>
          <a:p>
            <a:pPr algn="just"/>
            <a:r>
              <a:rPr lang="en-US" sz="1200" b="1" dirty="0">
                <a:latin typeface="Raleway" panose="020B0503030101060003" pitchFamily="34" charset="0"/>
              </a:rPr>
              <a:t>Founder(s):</a:t>
            </a:r>
          </a:p>
          <a:p>
            <a:pPr algn="just"/>
            <a:r>
              <a:rPr lang="en-US" sz="1200" b="1" dirty="0">
                <a:latin typeface="Raleway" panose="020B0503030101060003" pitchFamily="34" charset="0"/>
              </a:rPr>
              <a:t>Lawyers: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488987" y="3396772"/>
            <a:ext cx="3258207" cy="1404806"/>
            <a:chOff x="3890752" y="3134143"/>
            <a:chExt cx="3258207" cy="1404806"/>
          </a:xfrm>
        </p:grpSpPr>
        <p:sp>
          <p:nvSpPr>
            <p:cNvPr id="16" name="Rectangle 15"/>
            <p:cNvSpPr/>
            <p:nvPr/>
          </p:nvSpPr>
          <p:spPr>
            <a:xfrm>
              <a:off x="3890752" y="3134143"/>
              <a:ext cx="264787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latin typeface="Raleway" panose="020B0503030101060003" pitchFamily="34" charset="0"/>
                </a:rPr>
                <a:t>Positioning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90752" y="3430953"/>
              <a:ext cx="3258207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bg2">
                      <a:lumMod val="10000"/>
                    </a:schemeClr>
                  </a:solidFill>
                  <a:latin typeface="Raleway" panose="020B0503030101060003" pitchFamily="34" charset="0"/>
                </a:rPr>
                <a:t>Global leader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bg2">
                      <a:lumMod val="10000"/>
                    </a:schemeClr>
                  </a:solidFill>
                  <a:latin typeface="Raleway" panose="020B0503030101060003" pitchFamily="34" charset="0"/>
                </a:rPr>
                <a:t>Trusted by half of Fortune 100 companies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bg2">
                      <a:lumMod val="10000"/>
                    </a:schemeClr>
                  </a:solidFill>
                  <a:latin typeface="Raleway" panose="020B0503030101060003" pitchFamily="34" charset="0"/>
                </a:rPr>
                <a:t>Demystifies‘ tech’ for legal </a:t>
              </a:r>
              <a:r>
                <a:rPr lang="en-US" sz="1100" dirty="0" err="1">
                  <a:solidFill>
                    <a:schemeClr val="bg2">
                      <a:lumMod val="10000"/>
                    </a:schemeClr>
                  </a:solidFill>
                  <a:latin typeface="Raleway" panose="020B0503030101060003" pitchFamily="34" charset="0"/>
                </a:rPr>
                <a:t>depts</a:t>
              </a:r>
              <a:endParaRPr lang="en-US" sz="1100" dirty="0">
                <a:solidFill>
                  <a:schemeClr val="bg2">
                    <a:lumMod val="10000"/>
                  </a:schemeClr>
                </a:solidFill>
                <a:latin typeface="Raleway" panose="020B0503030101060003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bg2">
                      <a:lumMod val="10000"/>
                    </a:schemeClr>
                  </a:solidFill>
                  <a:latin typeface="Raleway" panose="020B0503030101060003" pitchFamily="34" charset="0"/>
                </a:rPr>
                <a:t>Innovator in technology: uses technology to customize solutions for each individual client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bg2">
                      <a:lumMod val="10000"/>
                    </a:schemeClr>
                  </a:solidFill>
                  <a:latin typeface="Raleway" panose="020B0503030101060003" pitchFamily="34" charset="0"/>
                </a:rPr>
                <a:t>“Buzz Words”: Regulatory &amp; Pharma &amp; GDPR</a:t>
              </a:r>
            </a:p>
          </p:txBody>
        </p:sp>
      </p:grpSp>
      <p:sp>
        <p:nvSpPr>
          <p:cNvPr id="28" name="Rectangle 27"/>
          <p:cNvSpPr/>
          <p:nvPr/>
        </p:nvSpPr>
        <p:spPr>
          <a:xfrm>
            <a:off x="8187137" y="3384357"/>
            <a:ext cx="31641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Raleway" panose="020B0503030101060003" pitchFamily="34" charset="0"/>
              </a:rPr>
              <a:t>Technology: </a:t>
            </a:r>
            <a:r>
              <a:rPr lang="en-US" sz="1400" b="1" dirty="0" err="1">
                <a:latin typeface="Raleway" panose="020B0503030101060003" pitchFamily="34" charset="0"/>
              </a:rPr>
              <a:t>AxiomAI</a:t>
            </a:r>
            <a:r>
              <a:rPr lang="en-US" sz="1400" b="1" dirty="0">
                <a:latin typeface="Raleway" panose="020B0503030101060003" pitchFamily="34" charset="0"/>
              </a:rPr>
              <a:t> </a:t>
            </a:r>
            <a:r>
              <a:rPr lang="en-US" sz="1100" dirty="0">
                <a:latin typeface="Raleway" panose="020B0503030101060003" pitchFamily="34" charset="0"/>
              </a:rPr>
              <a:t>(Aug ‘17)</a:t>
            </a:r>
            <a:endParaRPr lang="en-US" sz="1400" dirty="0">
              <a:latin typeface="Raleway" panose="020B0503030101060003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000003" y="1600827"/>
            <a:ext cx="1657955" cy="1578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solidFill>
                <a:schemeClr val="bg2">
                  <a:lumMod val="10000"/>
                </a:schemeClr>
              </a:solidFill>
              <a:latin typeface="Raleway" panose="020B05030301010600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6440" y="1709893"/>
            <a:ext cx="118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latin typeface="Raleway" panose="020B0503030101060003" pitchFamily="34" charset="0"/>
              </a:rPr>
              <a:t>Annual Sales:</a:t>
            </a:r>
          </a:p>
          <a:p>
            <a:pPr algn="just"/>
            <a:r>
              <a:rPr lang="en-US" sz="1200" b="1" dirty="0">
                <a:latin typeface="Raleway" panose="020B0503030101060003" pitchFamily="34" charset="0"/>
              </a:rPr>
              <a:t>Based:</a:t>
            </a:r>
          </a:p>
          <a:p>
            <a:pPr algn="just"/>
            <a:r>
              <a:rPr lang="en-US" sz="1200" b="1" dirty="0">
                <a:latin typeface="Raleway" panose="020B0503030101060003" pitchFamily="34" charset="0"/>
              </a:rPr>
              <a:t>Reach:</a:t>
            </a:r>
          </a:p>
          <a:p>
            <a:pPr algn="just"/>
            <a:endParaRPr lang="en-US" sz="1200" b="1" dirty="0">
              <a:latin typeface="Raleway" panose="020B0503030101060003" pitchFamily="34" charset="0"/>
            </a:endParaRPr>
          </a:p>
          <a:p>
            <a:pPr algn="just"/>
            <a:r>
              <a:rPr lang="en-US" sz="1200" b="1" dirty="0">
                <a:latin typeface="Raleway" panose="020B0503030101060003" pitchFamily="34" charset="0"/>
              </a:rPr>
              <a:t>USP:</a:t>
            </a:r>
          </a:p>
          <a:p>
            <a:pPr algn="just"/>
            <a:r>
              <a:rPr lang="en-US" sz="1200" b="1" dirty="0">
                <a:latin typeface="Raleway" panose="020B0503030101060003" pitchFamily="34" charset="0"/>
              </a:rPr>
              <a:t>Technology: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49A69AD-49D8-4E9F-BC5B-DBDA850073D6}"/>
              </a:ext>
            </a:extLst>
          </p:cNvPr>
          <p:cNvSpPr txBox="1">
            <a:spLocks/>
          </p:cNvSpPr>
          <p:nvPr/>
        </p:nvSpPr>
        <p:spPr>
          <a:xfrm>
            <a:off x="805951" y="764507"/>
            <a:ext cx="485272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Montserrat" panose="02000505000000020004" pitchFamily="2" charset="0"/>
                <a:cs typeface="Arial" panose="020B0604020202020204" pitchFamily="34" charset="0"/>
              </a:rPr>
              <a:t>REPORT CARD :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Montserrat" panose="02000505000000020004" pitchFamily="2" charset="0"/>
                <a:cs typeface="Arial" panose="020B0604020202020204" pitchFamily="34" charset="0"/>
              </a:rPr>
              <a:t>axiom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97E037C-FC00-4CAB-AFA8-8F69F07973BD}"/>
              </a:ext>
            </a:extLst>
          </p:cNvPr>
          <p:cNvSpPr txBox="1">
            <a:spLocks/>
          </p:cNvSpPr>
          <p:nvPr/>
        </p:nvSpPr>
        <p:spPr>
          <a:xfrm>
            <a:off x="11807052" y="6535243"/>
            <a:ext cx="34916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3B4E87C0-BC69-4091-8922-6C915B81BFED}" type="slidenum">
              <a:rPr lang="en-US" sz="1200" b="1" spc="300" smtClean="0">
                <a:solidFill>
                  <a:schemeClr val="bg2">
                    <a:lumMod val="10000"/>
                  </a:schemeClr>
                </a:solidFill>
                <a:latin typeface="Raleway" panose="020B0503030101060003" pitchFamily="34" charset="0"/>
                <a:ea typeface="Raleway" panose="020B0003030101060003" pitchFamily="2" charset="0"/>
              </a:rPr>
              <a:t>1</a:t>
            </a:fld>
            <a:endParaRPr lang="en-US" sz="1200" b="1" spc="300" dirty="0">
              <a:solidFill>
                <a:schemeClr val="bg2">
                  <a:lumMod val="10000"/>
                </a:schemeClr>
              </a:solidFill>
              <a:latin typeface="Raleway" panose="020B0503030101060003" pitchFamily="34" charset="0"/>
              <a:ea typeface="Raleway" panose="020B0003030101060003" pitchFamily="2" charset="0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00B1955-4667-43A4-9D86-CE4E10B7C6A0}"/>
              </a:ext>
            </a:extLst>
          </p:cNvPr>
          <p:cNvCxnSpPr/>
          <p:nvPr/>
        </p:nvCxnSpPr>
        <p:spPr>
          <a:xfrm>
            <a:off x="0" y="1391482"/>
            <a:ext cx="12192000" cy="0"/>
          </a:xfrm>
          <a:prstGeom prst="line">
            <a:avLst/>
          </a:prstGeom>
          <a:ln w="22225">
            <a:solidFill>
              <a:srgbClr val="FF00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9FA27D0F-EC09-4D9B-BDC7-A19C510321EB}"/>
              </a:ext>
            </a:extLst>
          </p:cNvPr>
          <p:cNvSpPr/>
          <p:nvPr/>
        </p:nvSpPr>
        <p:spPr>
          <a:xfrm>
            <a:off x="9821731" y="6520139"/>
            <a:ext cx="203397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50" spc="300" dirty="0">
                <a:solidFill>
                  <a:schemeClr val="bg2">
                    <a:lumMod val="10000"/>
                  </a:schemeClr>
                </a:solidFill>
                <a:latin typeface="Raleway" panose="020B0503030101060003" pitchFamily="34" charset="0"/>
              </a:rPr>
              <a:t>SWOT ANALYSIS </a:t>
            </a:r>
            <a:r>
              <a:rPr lang="en-CA" sz="1050" spc="300" dirty="0">
                <a:solidFill>
                  <a:schemeClr val="bg2">
                    <a:lumMod val="10000"/>
                  </a:schemeClr>
                </a:solidFill>
                <a:latin typeface="Raleway" panose="020B0503030101060003" pitchFamily="34" charset="0"/>
              </a:rPr>
              <a:t>|</a:t>
            </a:r>
            <a:endParaRPr lang="en-US" sz="1050" spc="300" dirty="0">
              <a:solidFill>
                <a:schemeClr val="bg2">
                  <a:lumMod val="10000"/>
                </a:schemeClr>
              </a:solidFill>
              <a:latin typeface="Raleway" panose="020B05030301010600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0DDE80E3-936B-4578-891E-FD2D9FD610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06" y="2224901"/>
            <a:ext cx="1542529" cy="477185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58D44288-7DDC-4A86-95CA-B3C64F20A16D}"/>
              </a:ext>
            </a:extLst>
          </p:cNvPr>
          <p:cNvSpPr/>
          <p:nvPr/>
        </p:nvSpPr>
        <p:spPr>
          <a:xfrm>
            <a:off x="743756" y="3389079"/>
            <a:ext cx="26478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Raleway" panose="020B0503030101060003" pitchFamily="34" charset="0"/>
              </a:rPr>
              <a:t>Branding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99017D1-D26F-4B1A-AA8E-71A2E7533E31}"/>
              </a:ext>
            </a:extLst>
          </p:cNvPr>
          <p:cNvSpPr/>
          <p:nvPr/>
        </p:nvSpPr>
        <p:spPr>
          <a:xfrm>
            <a:off x="749453" y="3676261"/>
            <a:ext cx="335822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Raleway" panose="020B0503030101060003" pitchFamily="34" charset="0"/>
              </a:rPr>
              <a:t>Modern + Bold + “I am Big” -- Corporate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Raleway" panose="020B0503030101060003" pitchFamily="34" charset="0"/>
              </a:rPr>
              <a:t>Transparent &amp; a bit of a show off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Raleway" panose="020B0503030101060003" pitchFamily="34" charset="0"/>
              </a:rPr>
              <a:t>Sense of humor: i.e. ‘</a:t>
            </a:r>
            <a:r>
              <a:rPr lang="en-US" sz="1100" dirty="0" err="1">
                <a:solidFill>
                  <a:schemeClr val="bg2">
                    <a:lumMod val="10000"/>
                  </a:schemeClr>
                </a:solidFill>
                <a:latin typeface="Raleway" panose="020B0503030101060003" pitchFamily="34" charset="0"/>
              </a:rPr>
              <a:t>Axiomites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Raleway" panose="020B0503030101060003" pitchFamily="34" charset="0"/>
              </a:rPr>
              <a:t>’, ‘teammates’‘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Raleway" panose="020B0503030101060003" pitchFamily="34" charset="0"/>
              </a:rPr>
              <a:t>Clear &amp; understandable communication of their services, company, accomplishments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Raleway" panose="020B0503030101060003" pitchFamily="34" charset="0"/>
              </a:rPr>
              <a:t>Bridges history to modern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latin typeface="Raleway" panose="020B0503030101060003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728D175-5C2A-474D-A384-B4BE7A2A7508}"/>
              </a:ext>
            </a:extLst>
          </p:cNvPr>
          <p:cNvSpPr/>
          <p:nvPr/>
        </p:nvSpPr>
        <p:spPr>
          <a:xfrm>
            <a:off x="8207825" y="3699156"/>
            <a:ext cx="327430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Raleway" panose="020B0503030101060003" pitchFamily="34" charset="0"/>
              </a:rPr>
              <a:t>1st=to-market in ALSP (vs. traditional law firms using ROSS, </a:t>
            </a:r>
            <a:r>
              <a:rPr lang="en-US" sz="1100" dirty="0" err="1">
                <a:latin typeface="Raleway" panose="020B0503030101060003" pitchFamily="34" charset="0"/>
              </a:rPr>
              <a:t>etc</a:t>
            </a:r>
            <a:r>
              <a:rPr lang="en-US" sz="1100" dirty="0">
                <a:latin typeface="Raleway" panose="020B0503030101060003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Raleway" panose="020B0503030101060003" pitchFamily="34" charset="0"/>
              </a:rPr>
              <a:t>Leverages vast database of documents &amp; contracts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Raleway" panose="020B0503030101060003" pitchFamily="34" charset="0"/>
              </a:rPr>
              <a:t>Using as ‘lab’ to address the need of AI in law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Raleway" panose="020B0503030101060003" pitchFamily="34" charset="0"/>
              </a:rPr>
              <a:t>4 years of R&amp;D before launch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Raleway" panose="020B0503030101060003" pitchFamily="34" charset="0"/>
              </a:rPr>
              <a:t>Piloted with top-tier clients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2FF431A-6EA5-44D3-969D-6882DD0F8F6E}"/>
              </a:ext>
            </a:extLst>
          </p:cNvPr>
          <p:cNvGrpSpPr/>
          <p:nvPr/>
        </p:nvGrpSpPr>
        <p:grpSpPr>
          <a:xfrm>
            <a:off x="8207825" y="5183342"/>
            <a:ext cx="3234722" cy="715153"/>
            <a:chOff x="8187137" y="4834461"/>
            <a:chExt cx="3234722" cy="715153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D35BC64-88BC-4ABC-9E49-6DF2C58355F0}"/>
                </a:ext>
              </a:extLst>
            </p:cNvPr>
            <p:cNvSpPr/>
            <p:nvPr/>
          </p:nvSpPr>
          <p:spPr>
            <a:xfrm>
              <a:off x="8187137" y="5288004"/>
              <a:ext cx="245377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>
                  <a:latin typeface="Raleway" panose="020B0503030101060003" pitchFamily="34" charset="0"/>
                </a:rPr>
                <a:t>Tech</a:t>
              </a:r>
            </a:p>
          </p:txBody>
        </p:sp>
        <p:sp>
          <p:nvSpPr>
            <p:cNvPr id="4" name="Flowchart: Alternate Process 3">
              <a:extLst>
                <a:ext uri="{FF2B5EF4-FFF2-40B4-BE49-F238E27FC236}">
                  <a16:creationId xmlns:a16="http://schemas.microsoft.com/office/drawing/2014/main" id="{FBE89A65-3BD0-479F-A7A2-AF42483EA9AB}"/>
                </a:ext>
              </a:extLst>
            </p:cNvPr>
            <p:cNvSpPr/>
            <p:nvPr/>
          </p:nvSpPr>
          <p:spPr>
            <a:xfrm flipV="1">
              <a:off x="8272911" y="5243890"/>
              <a:ext cx="2606753" cy="54389"/>
            </a:xfrm>
            <a:prstGeom prst="flowChartAlternateProcess">
              <a:avLst/>
            </a:prstGeom>
            <a:solidFill>
              <a:srgbClr val="FF00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Left Bracket 5">
              <a:extLst>
                <a:ext uri="{FF2B5EF4-FFF2-40B4-BE49-F238E27FC236}">
                  <a16:creationId xmlns:a16="http://schemas.microsoft.com/office/drawing/2014/main" id="{E6958A0B-DDD1-425B-BFE0-10887974289D}"/>
                </a:ext>
              </a:extLst>
            </p:cNvPr>
            <p:cNvSpPr/>
            <p:nvPr/>
          </p:nvSpPr>
          <p:spPr>
            <a:xfrm rot="5400000">
              <a:off x="9764475" y="3565582"/>
              <a:ext cx="73044" cy="3059221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5911230-7B37-4028-9883-142138D87A58}"/>
                </a:ext>
              </a:extLst>
            </p:cNvPr>
            <p:cNvSpPr/>
            <p:nvPr/>
          </p:nvSpPr>
          <p:spPr>
            <a:xfrm>
              <a:off x="8187137" y="4834461"/>
              <a:ext cx="499663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b="1" dirty="0">
                  <a:latin typeface="Raleway" panose="020B0503030101060003" pitchFamily="34" charset="0"/>
                </a:rPr>
                <a:t>Weak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712AE51-7493-4151-BB8A-30F0F3835A92}"/>
                </a:ext>
              </a:extLst>
            </p:cNvPr>
            <p:cNvSpPr/>
            <p:nvPr/>
          </p:nvSpPr>
          <p:spPr>
            <a:xfrm>
              <a:off x="10803256" y="4836204"/>
              <a:ext cx="618603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800" b="1" dirty="0">
                  <a:latin typeface="Raleway" panose="020B0503030101060003" pitchFamily="34" charset="0"/>
                </a:rPr>
                <a:t>Strong</a:t>
              </a:r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8513C69A-FA22-4F89-A671-D80D0999DECD}"/>
              </a:ext>
            </a:extLst>
          </p:cNvPr>
          <p:cNvSpPr/>
          <p:nvPr/>
        </p:nvSpPr>
        <p:spPr>
          <a:xfrm>
            <a:off x="4197038" y="1709893"/>
            <a:ext cx="23811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Raleway" panose="020B0503030101060003" pitchFamily="34" charset="0"/>
              </a:rPr>
              <a:t>2000</a:t>
            </a:r>
          </a:p>
          <a:p>
            <a:r>
              <a:rPr lang="en-US" sz="1200" dirty="0">
                <a:latin typeface="Raleway" panose="020B0503030101060003" pitchFamily="34" charset="0"/>
              </a:rPr>
              <a:t>Leader in the US &amp; UK, and globally</a:t>
            </a:r>
          </a:p>
          <a:p>
            <a:r>
              <a:rPr lang="en-US" sz="1200" dirty="0">
                <a:latin typeface="Raleway" panose="020B0503030101060003" pitchFamily="34" charset="0"/>
              </a:rPr>
              <a:t>Start-Up to Fortune 100</a:t>
            </a:r>
          </a:p>
          <a:p>
            <a:r>
              <a:rPr lang="en-US" sz="1200" dirty="0">
                <a:latin typeface="Raleway" panose="020B0503030101060003" pitchFamily="34" charset="0"/>
              </a:rPr>
              <a:t>Elena </a:t>
            </a:r>
            <a:r>
              <a:rPr lang="en-US" sz="1200" dirty="0" err="1">
                <a:latin typeface="Raleway" panose="020B0503030101060003" pitchFamily="34" charset="0"/>
              </a:rPr>
              <a:t>Donio</a:t>
            </a:r>
            <a:r>
              <a:rPr lang="en-US" sz="1200" dirty="0">
                <a:latin typeface="Raleway" panose="020B0503030101060003" pitchFamily="34" charset="0"/>
              </a:rPr>
              <a:t> (CEO), Nov ‘16</a:t>
            </a:r>
          </a:p>
          <a:p>
            <a:r>
              <a:rPr lang="en-US" sz="1200" dirty="0">
                <a:latin typeface="Raleway" panose="020B0503030101060003" pitchFamily="34" charset="0"/>
              </a:rPr>
              <a:t>Mark Harris / Alec </a:t>
            </a:r>
            <a:r>
              <a:rPr lang="en-US" sz="1200" dirty="0" err="1">
                <a:latin typeface="Raleway" panose="020B0503030101060003" pitchFamily="34" charset="0"/>
              </a:rPr>
              <a:t>Guettel</a:t>
            </a:r>
            <a:r>
              <a:rPr lang="en-US" sz="1200" dirty="0">
                <a:latin typeface="Raleway" panose="020B0503030101060003" pitchFamily="34" charset="0"/>
              </a:rPr>
              <a:t> </a:t>
            </a:r>
          </a:p>
          <a:p>
            <a:r>
              <a:rPr lang="en-US" sz="1200" dirty="0">
                <a:latin typeface="Raleway" panose="020B0503030101060003" pitchFamily="34" charset="0"/>
              </a:rPr>
              <a:t>1,200+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0BDA597-5014-413C-A492-3F91EA63622F}"/>
              </a:ext>
            </a:extLst>
          </p:cNvPr>
          <p:cNvSpPr/>
          <p:nvPr/>
        </p:nvSpPr>
        <p:spPr>
          <a:xfrm>
            <a:off x="7897149" y="1709893"/>
            <a:ext cx="19655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Raleway" panose="020B0503030101060003" pitchFamily="34" charset="0"/>
              </a:rPr>
              <a:t>£231 M ($300 M)</a:t>
            </a:r>
          </a:p>
          <a:p>
            <a:r>
              <a:rPr lang="en-US" sz="1200" dirty="0">
                <a:latin typeface="Raleway" panose="020B0503030101060003" pitchFamily="34" charset="0"/>
              </a:rPr>
              <a:t>New York</a:t>
            </a:r>
          </a:p>
          <a:p>
            <a:r>
              <a:rPr lang="en-US" sz="1200" dirty="0">
                <a:latin typeface="Raleway" panose="020B0503030101060003" pitchFamily="34" charset="0"/>
              </a:rPr>
              <a:t>North America, Europe, Asia-Pacific</a:t>
            </a:r>
          </a:p>
          <a:p>
            <a:r>
              <a:rPr lang="en-US" sz="1200" dirty="0">
                <a:latin typeface="Raleway" panose="020B0503030101060003" pitchFamily="34" charset="0"/>
              </a:rPr>
              <a:t>Technology Innovator</a:t>
            </a:r>
          </a:p>
          <a:p>
            <a:r>
              <a:rPr lang="en-US" sz="1200" dirty="0" err="1">
                <a:latin typeface="Raleway" panose="020B0503030101060003" pitchFamily="34" charset="0"/>
              </a:rPr>
              <a:t>AxiomAI</a:t>
            </a:r>
            <a:endParaRPr lang="en-US" sz="1200" dirty="0">
              <a:latin typeface="Raleway" panose="020B0503030101060003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CE7DEDA-AEBA-45EC-8A2C-B942DD3DF382}"/>
              </a:ext>
            </a:extLst>
          </p:cNvPr>
          <p:cNvGrpSpPr/>
          <p:nvPr/>
        </p:nvGrpSpPr>
        <p:grpSpPr>
          <a:xfrm>
            <a:off x="749453" y="5167703"/>
            <a:ext cx="3234722" cy="725784"/>
            <a:chOff x="8187137" y="5142808"/>
            <a:chExt cx="3234722" cy="725784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8397B7D-A42C-48E8-9FB4-6CF510726B80}"/>
                </a:ext>
              </a:extLst>
            </p:cNvPr>
            <p:cNvSpPr/>
            <p:nvPr/>
          </p:nvSpPr>
          <p:spPr>
            <a:xfrm>
              <a:off x="8187137" y="5606982"/>
              <a:ext cx="245377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>
                  <a:latin typeface="Raleway" panose="020B0503030101060003" pitchFamily="34" charset="0"/>
                </a:rPr>
                <a:t>Branding</a:t>
              </a:r>
            </a:p>
          </p:txBody>
        </p:sp>
        <p:sp>
          <p:nvSpPr>
            <p:cNvPr id="53" name="Flowchart: Alternate Process 52">
              <a:extLst>
                <a:ext uri="{FF2B5EF4-FFF2-40B4-BE49-F238E27FC236}">
                  <a16:creationId xmlns:a16="http://schemas.microsoft.com/office/drawing/2014/main" id="{28DD3FBC-9840-40F6-BF42-94BA2E8E7B33}"/>
                </a:ext>
              </a:extLst>
            </p:cNvPr>
            <p:cNvSpPr/>
            <p:nvPr/>
          </p:nvSpPr>
          <p:spPr>
            <a:xfrm>
              <a:off x="8272911" y="5567877"/>
              <a:ext cx="2839346" cy="54389"/>
            </a:xfrm>
            <a:prstGeom prst="flowChartAlternateProcess">
              <a:avLst/>
            </a:prstGeom>
            <a:solidFill>
              <a:srgbClr val="FF00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Left Bracket 53">
              <a:extLst>
                <a:ext uri="{FF2B5EF4-FFF2-40B4-BE49-F238E27FC236}">
                  <a16:creationId xmlns:a16="http://schemas.microsoft.com/office/drawing/2014/main" id="{64E9DA6C-09ED-4D21-9E45-8D62D27401AA}"/>
                </a:ext>
              </a:extLst>
            </p:cNvPr>
            <p:cNvSpPr/>
            <p:nvPr/>
          </p:nvSpPr>
          <p:spPr>
            <a:xfrm rot="5400000">
              <a:off x="9764475" y="3873929"/>
              <a:ext cx="73044" cy="3059221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0F3C52E-07A8-4146-86C2-78CA0646A386}"/>
                </a:ext>
              </a:extLst>
            </p:cNvPr>
            <p:cNvSpPr/>
            <p:nvPr/>
          </p:nvSpPr>
          <p:spPr>
            <a:xfrm>
              <a:off x="8187137" y="5142808"/>
              <a:ext cx="499663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b="1" dirty="0">
                  <a:latin typeface="Raleway" panose="020B0503030101060003" pitchFamily="34" charset="0"/>
                </a:rPr>
                <a:t>Weak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37EAE5F-12C0-4CD9-A1D6-AC28B036C1E1}"/>
                </a:ext>
              </a:extLst>
            </p:cNvPr>
            <p:cNvSpPr/>
            <p:nvPr/>
          </p:nvSpPr>
          <p:spPr>
            <a:xfrm>
              <a:off x="10818684" y="5144551"/>
              <a:ext cx="603175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800" b="1" dirty="0">
                  <a:latin typeface="Raleway" panose="020B0503030101060003" pitchFamily="34" charset="0"/>
                </a:rPr>
                <a:t>Strong</a:t>
              </a: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7C772924-A69F-40A5-95D2-99B854FB8313}"/>
              </a:ext>
            </a:extLst>
          </p:cNvPr>
          <p:cNvSpPr/>
          <p:nvPr/>
        </p:nvSpPr>
        <p:spPr>
          <a:xfrm>
            <a:off x="749453" y="5993933"/>
            <a:ext cx="24537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latin typeface="Raleway" panose="020B0503030101060003" pitchFamily="34" charset="0"/>
              </a:rPr>
              <a:t>Website</a:t>
            </a:r>
          </a:p>
        </p:txBody>
      </p:sp>
      <p:sp>
        <p:nvSpPr>
          <p:cNvPr id="60" name="Flowchart: Alternate Process 59">
            <a:extLst>
              <a:ext uri="{FF2B5EF4-FFF2-40B4-BE49-F238E27FC236}">
                <a16:creationId xmlns:a16="http://schemas.microsoft.com/office/drawing/2014/main" id="{208DF91C-31C2-40DA-B6C3-361B6F8F5D83}"/>
              </a:ext>
            </a:extLst>
          </p:cNvPr>
          <p:cNvSpPr/>
          <p:nvPr/>
        </p:nvSpPr>
        <p:spPr>
          <a:xfrm>
            <a:off x="835227" y="5949821"/>
            <a:ext cx="2886168" cy="54164"/>
          </a:xfrm>
          <a:prstGeom prst="flowChartAlternateProcess">
            <a:avLst/>
          </a:prstGeom>
          <a:solidFill>
            <a:srgbClr val="FF00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73B04E9-B974-487B-BB40-159EA11CB9DA}"/>
              </a:ext>
            </a:extLst>
          </p:cNvPr>
          <p:cNvSpPr/>
          <p:nvPr/>
        </p:nvSpPr>
        <p:spPr>
          <a:xfrm>
            <a:off x="10201224" y="2100893"/>
            <a:ext cx="1245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6"/>
                </a:solidFill>
                <a:latin typeface="Raleway" panose="020B0503030101060003" pitchFamily="34" charset="0"/>
              </a:rPr>
              <a:t>A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72B5DA6-4170-45B5-87B9-5FC8BCF4A755}"/>
              </a:ext>
            </a:extLst>
          </p:cNvPr>
          <p:cNvGrpSpPr/>
          <p:nvPr/>
        </p:nvGrpSpPr>
        <p:grpSpPr>
          <a:xfrm>
            <a:off x="4512472" y="5180198"/>
            <a:ext cx="3234722" cy="715153"/>
            <a:chOff x="8187137" y="4834461"/>
            <a:chExt cx="3234722" cy="715153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CCD13C0-348A-479B-B571-8E7751DB19D4}"/>
                </a:ext>
              </a:extLst>
            </p:cNvPr>
            <p:cNvSpPr/>
            <p:nvPr/>
          </p:nvSpPr>
          <p:spPr>
            <a:xfrm>
              <a:off x="8187137" y="5288004"/>
              <a:ext cx="245377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>
                  <a:latin typeface="Raleway" panose="020B0503030101060003" pitchFamily="34" charset="0"/>
                </a:rPr>
                <a:t>Unique Selling Point (USP)</a:t>
              </a:r>
            </a:p>
          </p:txBody>
        </p:sp>
        <p:sp>
          <p:nvSpPr>
            <p:cNvPr id="64" name="Flowchart: Alternate Process 63">
              <a:extLst>
                <a:ext uri="{FF2B5EF4-FFF2-40B4-BE49-F238E27FC236}">
                  <a16:creationId xmlns:a16="http://schemas.microsoft.com/office/drawing/2014/main" id="{4183F1B4-02A6-4BCF-BE59-F72EDA574DDD}"/>
                </a:ext>
              </a:extLst>
            </p:cNvPr>
            <p:cNvSpPr/>
            <p:nvPr/>
          </p:nvSpPr>
          <p:spPr>
            <a:xfrm>
              <a:off x="8272912" y="5250426"/>
              <a:ext cx="2497238" cy="50998"/>
            </a:xfrm>
            <a:prstGeom prst="flowChartAlternateProcess">
              <a:avLst/>
            </a:prstGeom>
            <a:solidFill>
              <a:srgbClr val="FF00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Left Bracket 64">
              <a:extLst>
                <a:ext uri="{FF2B5EF4-FFF2-40B4-BE49-F238E27FC236}">
                  <a16:creationId xmlns:a16="http://schemas.microsoft.com/office/drawing/2014/main" id="{0B720D50-E626-4589-8FB2-8B4BC4227E81}"/>
                </a:ext>
              </a:extLst>
            </p:cNvPr>
            <p:cNvSpPr/>
            <p:nvPr/>
          </p:nvSpPr>
          <p:spPr>
            <a:xfrm rot="5400000">
              <a:off x="9764475" y="3565582"/>
              <a:ext cx="73044" cy="3059221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A8FA2E7-0738-4F44-B817-94A963F637BB}"/>
                </a:ext>
              </a:extLst>
            </p:cNvPr>
            <p:cNvSpPr/>
            <p:nvPr/>
          </p:nvSpPr>
          <p:spPr>
            <a:xfrm>
              <a:off x="8187137" y="4834461"/>
              <a:ext cx="1048356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b="1" dirty="0">
                  <a:latin typeface="Raleway" panose="020B0503030101060003" pitchFamily="34" charset="0"/>
                </a:rPr>
                <a:t>Weak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0830ADC-1F05-4F34-ABE2-84BD58348267}"/>
                </a:ext>
              </a:extLst>
            </p:cNvPr>
            <p:cNvSpPr/>
            <p:nvPr/>
          </p:nvSpPr>
          <p:spPr>
            <a:xfrm>
              <a:off x="10640908" y="4836204"/>
              <a:ext cx="780951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800" b="1" dirty="0">
                  <a:latin typeface="Raleway" panose="020B0503030101060003" pitchFamily="34" charset="0"/>
                </a:rPr>
                <a:t>Strong</a:t>
              </a: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131A03A5-B0DD-4239-9751-EFF6E8F3D484}"/>
              </a:ext>
            </a:extLst>
          </p:cNvPr>
          <p:cNvSpPr/>
          <p:nvPr/>
        </p:nvSpPr>
        <p:spPr>
          <a:xfrm>
            <a:off x="4512472" y="5983880"/>
            <a:ext cx="319054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latin typeface="Raleway" panose="020B0503030101060003" pitchFamily="34" charset="0"/>
              </a:rPr>
              <a:t>Bespoke</a:t>
            </a:r>
          </a:p>
        </p:txBody>
      </p:sp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id="{2F30521E-CB03-4B29-BB67-AA011DD30D4E}"/>
              </a:ext>
            </a:extLst>
          </p:cNvPr>
          <p:cNvSpPr/>
          <p:nvPr/>
        </p:nvSpPr>
        <p:spPr>
          <a:xfrm>
            <a:off x="4598246" y="5949821"/>
            <a:ext cx="2851972" cy="55946"/>
          </a:xfrm>
          <a:prstGeom prst="flowChartAlternateProcess">
            <a:avLst/>
          </a:prstGeom>
          <a:solidFill>
            <a:srgbClr val="FF00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B4C741C-DDD9-482C-9F69-E92F0DB0EF8A}"/>
              </a:ext>
            </a:extLst>
          </p:cNvPr>
          <p:cNvSpPr/>
          <p:nvPr/>
        </p:nvSpPr>
        <p:spPr>
          <a:xfrm>
            <a:off x="8207825" y="5980601"/>
            <a:ext cx="24537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latin typeface="Raleway" panose="020B0503030101060003" pitchFamily="34" charset="0"/>
              </a:rPr>
              <a:t>Usability</a:t>
            </a:r>
          </a:p>
        </p:txBody>
      </p:sp>
      <p:sp>
        <p:nvSpPr>
          <p:cNvPr id="71" name="Flowchart: Alternate Process 70">
            <a:extLst>
              <a:ext uri="{FF2B5EF4-FFF2-40B4-BE49-F238E27FC236}">
                <a16:creationId xmlns:a16="http://schemas.microsoft.com/office/drawing/2014/main" id="{6B15F25B-1728-4355-BEC7-5E78E72CCB19}"/>
              </a:ext>
            </a:extLst>
          </p:cNvPr>
          <p:cNvSpPr/>
          <p:nvPr/>
        </p:nvSpPr>
        <p:spPr>
          <a:xfrm>
            <a:off x="8293599" y="5949821"/>
            <a:ext cx="2606753" cy="50957"/>
          </a:xfrm>
          <a:prstGeom prst="flowChartAlternateProcess">
            <a:avLst/>
          </a:prstGeom>
          <a:solidFill>
            <a:srgbClr val="FF00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6B1FAD1E-D9FC-42BD-A5C3-6D8CD073B3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91" y="6491617"/>
            <a:ext cx="1349134" cy="21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3105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231</Words>
  <Application>Microsoft Office PowerPoint</Application>
  <PresentationFormat>Widescreen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Open Sans</vt:lpstr>
      <vt:lpstr>Raleway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Marika Brose</cp:lastModifiedBy>
  <cp:revision>8</cp:revision>
  <dcterms:created xsi:type="dcterms:W3CDTF">2017-11-26T13:29:04Z</dcterms:created>
  <dcterms:modified xsi:type="dcterms:W3CDTF">2018-08-17T19:21:19Z</dcterms:modified>
</cp:coreProperties>
</file>